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0" r:id="rId2"/>
    <p:sldId id="259" r:id="rId3"/>
    <p:sldId id="270" r:id="rId4"/>
    <p:sldId id="256" r:id="rId5"/>
    <p:sldId id="257" r:id="rId6"/>
    <p:sldId id="261" r:id="rId7"/>
    <p:sldId id="262" r:id="rId8"/>
    <p:sldId id="266" r:id="rId9"/>
    <p:sldId id="263" r:id="rId10"/>
    <p:sldId id="265" r:id="rId11"/>
    <p:sldId id="267" r:id="rId12"/>
    <p:sldId id="268" r:id="rId13"/>
    <p:sldId id="271" r:id="rId14"/>
    <p:sldId id="269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305"/>
    <a:srgbClr val="DC0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4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bistum.local\data\BGV\KFD\Leitung\DLT%20-%20Vorstand\DLT\2021\Bericht\2021-DLT-Bericht-MG-Entwicklu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>
                <a:solidFill>
                  <a:srgbClr val="6F4356"/>
                </a:solidFill>
                <a:latin typeface="Arial Narrow" panose="020B0606020202030204" pitchFamily="34" charset="0"/>
              </a:rPr>
              <a:t>Mitgliederentwicklung</a:t>
            </a:r>
            <a:r>
              <a:rPr lang="de-DE" sz="1200" baseline="0">
                <a:solidFill>
                  <a:srgbClr val="6F4356"/>
                </a:solidFill>
                <a:latin typeface="Arial Narrow" panose="020B0606020202030204" pitchFamily="34" charset="0"/>
              </a:rPr>
              <a:t> seit 2014  </a:t>
            </a:r>
            <a:r>
              <a:rPr lang="de-DE" sz="1100" baseline="0">
                <a:solidFill>
                  <a:srgbClr val="6F4356"/>
                </a:solidFill>
                <a:latin typeface="Arial Narrow" panose="020B0606020202030204" pitchFamily="34" charset="0"/>
              </a:rPr>
              <a:t>(</a:t>
            </a:r>
            <a:r>
              <a:rPr lang="de-DE" sz="1000" baseline="0">
                <a:solidFill>
                  <a:srgbClr val="6F4356"/>
                </a:solidFill>
                <a:latin typeface="Arial Narrow" panose="020B0606020202030204" pitchFamily="34" charset="0"/>
              </a:rPr>
              <a:t>Stand jeweils zu Jahresbeginn)</a:t>
            </a:r>
            <a:endParaRPr lang="de-DE" sz="1200">
              <a:solidFill>
                <a:srgbClr val="6F4356"/>
              </a:solidFill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rgbClr val="925A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2DAD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Tabelle1!$J$3:$J$11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Tabelle1!$K$3:$K$11</c:f>
              <c:numCache>
                <c:formatCode>_-* #,##0_-;\-* #,##0_-;_-* "-"??_-;_-@_-</c:formatCode>
                <c:ptCount val="9"/>
                <c:pt idx="0">
                  <c:v>122094</c:v>
                </c:pt>
                <c:pt idx="1">
                  <c:v>114874</c:v>
                </c:pt>
                <c:pt idx="2">
                  <c:v>108856</c:v>
                </c:pt>
                <c:pt idx="3">
                  <c:v>104368</c:v>
                </c:pt>
                <c:pt idx="4">
                  <c:v>100742</c:v>
                </c:pt>
                <c:pt idx="5">
                  <c:v>95588</c:v>
                </c:pt>
                <c:pt idx="6">
                  <c:v>91918</c:v>
                </c:pt>
                <c:pt idx="7">
                  <c:v>87176</c:v>
                </c:pt>
                <c:pt idx="8">
                  <c:v>81785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3-41FC-B050-4127DE20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31400368"/>
        <c:axId val="1031406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rgbClr val="59839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Tabelle1!$J$3:$J$11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Tabelle1!$J$3:$J$11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313-41FC-B050-4127DE206BCC}"/>
                  </c:ext>
                </c:extLst>
              </c15:ser>
            </c15:filteredBarSeries>
          </c:ext>
        </c:extLst>
      </c:barChart>
      <c:catAx>
        <c:axId val="103140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6F4356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1406272"/>
        <c:crosses val="autoZero"/>
        <c:auto val="1"/>
        <c:lblAlgn val="ctr"/>
        <c:lblOffset val="100"/>
        <c:noMultiLvlLbl val="0"/>
      </c:catAx>
      <c:valAx>
        <c:axId val="1031406272"/>
        <c:scaling>
          <c:orientation val="minMax"/>
          <c:max val="12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03140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2DADA"/>
    </a:solidFill>
    <a:ln w="9525" cap="flat" cmpd="sng" algn="ctr">
      <a:solidFill>
        <a:srgbClr val="6F4356"/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56955380577426"/>
          <c:y val="5.0462962962963126E-3"/>
          <c:w val="0.59419444444444447"/>
          <c:h val="0.9903240740740740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5E74274-43EB-4D8F-84F5-68E8AF4BFA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656732" cy="403590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E3145-6995-4219-8F58-D0D642F20C43}" type="datetimeFigureOut">
              <a:rPr lang="de-DE" smtClean="0"/>
              <a:t>06.04.2023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5B79-58D1-4938-B620-7C82208DC9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7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56A910E-BDC9-41E4-ADB5-799058F5E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516489" cy="137263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3D62D2-3FDA-475C-9E49-125E7838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61710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7FA697D-5D04-47D6-B2D6-8BB0C9B8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3224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Beitragsanpassung 2024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873C090-3A06-4F17-AAF5-F5C84820FA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310" y="6387675"/>
            <a:ext cx="1555690" cy="4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3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Dezember 2022/verändert 16.3.23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Beitragsanpassung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78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Dezember 2022/verändert 16.3.23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Beitragsanpassung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80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F2DB240-7FB7-4AB6-A8D7-2ADD5225E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48" y="548680"/>
            <a:ext cx="9906000" cy="67754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962537-9BBC-4CA8-923D-AB05B33BC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881" y="548680"/>
            <a:ext cx="3685714" cy="111428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1A5D562-7499-46D0-ADA9-0CAD6F722513}"/>
              </a:ext>
            </a:extLst>
          </p:cNvPr>
          <p:cNvSpPr txBox="1"/>
          <p:nvPr userDrawn="1"/>
        </p:nvSpPr>
        <p:spPr>
          <a:xfrm>
            <a:off x="5309667" y="3384561"/>
            <a:ext cx="378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Beitragsanpassung</a:t>
            </a:r>
          </a:p>
          <a:p>
            <a:r>
              <a:rPr lang="de-DE" sz="3600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72550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Dezember 2022/verändert 16.3.23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Beitragsanpassung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85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Dezember 2022/verändert 16.3.23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Beitragsanpassung 2024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81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  <a:prstGeom prst="rect">
            <a:avLst/>
          </a:prstGeo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 b="1"/>
              <a:t>Dezember 2022/verändert 16.3.23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Beitragsanpassung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Dezember 2022/verändert 16.3.23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Beitragsanpassung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28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Dezember 2022/verändert 16.3.23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Beitragsanpassung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5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Dezember 2022/verändert 16.3.23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de-DE"/>
              <a:t>Beitragsanpassung 2024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19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de-DE"/>
              <a:t>Dezember 2022/verändert 16.3.23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de-DE"/>
              <a:t>Beitragsanpassung 2024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9A45E688-0BE5-456D-8B00-E4EF59AD4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66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4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fd-muenster.de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fd@bistum-muenster.de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60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028950" y="349122"/>
            <a:ext cx="5859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Wofür eine große Frauengemeinschaft?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1CAD5-CBD8-42EB-825F-05A5E9B93D24}"/>
              </a:ext>
            </a:extLst>
          </p:cNvPr>
          <p:cNvSpPr txBox="1"/>
          <p:nvPr/>
        </p:nvSpPr>
        <p:spPr>
          <a:xfrm>
            <a:off x="699055" y="2134304"/>
            <a:ext cx="844494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endParaRPr lang="de-DE" sz="2400" dirty="0">
              <a:solidFill>
                <a:schemeClr val="accent6"/>
              </a:solidFill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6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BC892E8-2BDF-48C8-9A9C-EF0C099BA853}"/>
              </a:ext>
            </a:extLst>
          </p:cNvPr>
          <p:cNvSpPr txBox="1">
            <a:spLocks/>
          </p:cNvSpPr>
          <p:nvPr/>
        </p:nvSpPr>
        <p:spPr>
          <a:xfrm>
            <a:off x="699055" y="1292996"/>
            <a:ext cx="8314124" cy="5184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>
                <a:solidFill>
                  <a:srgbClr val="DC005A"/>
                </a:solidFill>
                <a:latin typeface="Arial" panose="020B0604020202020204" pitchFamily="34" charset="0"/>
              </a:rPr>
              <a:t>Weil es viele Frauen-Themen gibt,</a:t>
            </a:r>
            <a:br>
              <a:rPr lang="de-DE" sz="24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r>
              <a:rPr lang="de-DE" sz="2400" dirty="0">
                <a:solidFill>
                  <a:srgbClr val="DC005A"/>
                </a:solidFill>
                <a:latin typeface="Arial" panose="020B0604020202020204" pitchFamily="34" charset="0"/>
              </a:rPr>
              <a:t>für die es eine starke Stimme braucht, z.B. 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Altersarmut besonders bei Frauen 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Equal Pay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Verteilung der Sorgearbeit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Geschlechtergerechtigkeit in der Kirche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Gewalt an Frauen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Folgen des Klimawandels für Frauen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Vielfältige Frauenleben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Orte für Frauen in der Kirche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Gemeinschaft – auch als Kraft gegen Einsamkeit</a:t>
            </a:r>
          </a:p>
          <a:p>
            <a:pPr marL="285750" indent="-285750" defTabSz="457200">
              <a:buClr>
                <a:srgbClr val="DC005A"/>
              </a:buClr>
            </a:pPr>
            <a:r>
              <a:rPr lang="de-DE" sz="2000" dirty="0">
                <a:solidFill>
                  <a:schemeClr val="accent6"/>
                </a:solidFill>
                <a:latin typeface="Arial Nova Cond" panose="020B0506020202020204" pitchFamily="34" charset="0"/>
              </a:rPr>
              <a:t>die Perspektive von Christinnen in der Gesellschaft </a:t>
            </a:r>
          </a:p>
          <a:p>
            <a:endParaRPr lang="de-DE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003CB5-BDB1-4437-BE41-43A9D742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464" y="2409189"/>
            <a:ext cx="3483436" cy="23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795143" y="506295"/>
            <a:ext cx="493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Wer ist auf welcher Ebene aktiv?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38FF5AA-69C3-4E08-9BF6-E8841E34B976}"/>
              </a:ext>
            </a:extLst>
          </p:cNvPr>
          <p:cNvSpPr txBox="1">
            <a:spLocks/>
          </p:cNvSpPr>
          <p:nvPr/>
        </p:nvSpPr>
        <p:spPr>
          <a:xfrm>
            <a:off x="538788" y="1415680"/>
            <a:ext cx="8496944" cy="532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005A"/>
              </a:buClr>
            </a:pPr>
            <a:r>
              <a:rPr lang="de-DE" sz="2400" dirty="0">
                <a:solidFill>
                  <a:srgbClr val="DC005A"/>
                </a:solidFill>
                <a:latin typeface="Arial" panose="020B0604020202020204" pitchFamily="34" charset="0"/>
              </a:rPr>
              <a:t>Bundesverband</a:t>
            </a:r>
            <a:br>
              <a:rPr lang="de-DE" sz="24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24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  <a:t>Lobbyarbeit auf Bundesebene und öffentliche Positionierung</a:t>
            </a:r>
            <a:b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18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  <a:t>Vernetzung in mehr als 40 nationalen und internationalen Vertretungen (Zentralkomitee der Katholiken*innen, Weltgebetstag, Diakonat der Frau, Verbraucherzentrale)</a:t>
            </a:r>
            <a:b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18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  <a:t>Kontakt zu Politik, Bischofskonferenz etc.</a:t>
            </a:r>
            <a:b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18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  <a:t>Übergeordnete Themen, Positionspapiere</a:t>
            </a:r>
            <a:b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18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1800" dirty="0">
                <a:solidFill>
                  <a:srgbClr val="DC005A"/>
                </a:solidFill>
                <a:latin typeface="Arial" panose="020B0604020202020204" pitchFamily="34" charset="0"/>
              </a:rPr>
              <a:t>Dachverband für Diözesanverbände</a:t>
            </a:r>
            <a:endParaRPr lang="de-DE" sz="2000" dirty="0">
              <a:solidFill>
                <a:srgbClr val="DC005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1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649150" y="447301"/>
            <a:ext cx="493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Wer ist auf welcher Ebene aktiv?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38FF5AA-69C3-4E08-9BF6-E8841E34B976}"/>
              </a:ext>
            </a:extLst>
          </p:cNvPr>
          <p:cNvSpPr txBox="1">
            <a:spLocks/>
          </p:cNvSpPr>
          <p:nvPr/>
        </p:nvSpPr>
        <p:spPr>
          <a:xfrm>
            <a:off x="538788" y="1415680"/>
            <a:ext cx="8496944" cy="532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005A"/>
              </a:buClr>
            </a:pPr>
            <a:r>
              <a:rPr lang="de-DE" sz="2400" dirty="0">
                <a:solidFill>
                  <a:srgbClr val="DC005A"/>
                </a:solidFill>
                <a:latin typeface="Arial" panose="020B0604020202020204" pitchFamily="34" charset="0"/>
              </a:rPr>
              <a:t>Diözesanverband </a:t>
            </a: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  <a:t>Arbeit im Bistum Münster</a:t>
            </a:r>
            <a:b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  <a:t>Direkter Kontakt zu Bischof, Bistum, Kommunal- und Landespolitik etc.</a:t>
            </a: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  <a:t>Vertretung in Gremien und Vernetzung</a:t>
            </a: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endParaRPr lang="de-DE" sz="20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  <a:t>Bildungsangebote im Bistum Münster</a:t>
            </a:r>
            <a:b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20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  <a:t>Veranstaltungen und Gemeinschaftsaktionen</a:t>
            </a:r>
            <a:b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20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  <a:t>Beratung für örtliche Gruppen und Regionen</a:t>
            </a:r>
            <a:b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20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  <a:buClr>
                <a:srgbClr val="DC005A"/>
              </a:buClr>
            </a:pPr>
            <a: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  <a:t>Service für Regionen, örtliche Gruppen und Einzelmitglieder</a:t>
            </a:r>
            <a:br>
              <a:rPr lang="de-DE" sz="2000" dirty="0">
                <a:solidFill>
                  <a:srgbClr val="DC005A"/>
                </a:solidFill>
                <a:latin typeface="Arial" panose="020B0604020202020204" pitchFamily="34" charset="0"/>
              </a:rPr>
            </a:br>
            <a:endParaRPr lang="de-DE" sz="2000" dirty="0">
              <a:solidFill>
                <a:srgbClr val="DC005A"/>
              </a:solidFill>
              <a:latin typeface="Arial" panose="020B0604020202020204" pitchFamily="34" charset="0"/>
            </a:endParaRPr>
          </a:p>
          <a:p>
            <a:pPr lvl="2"/>
            <a:endParaRPr lang="de-DE" sz="1900" dirty="0">
              <a:solidFill>
                <a:srgbClr val="DC005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963414" y="392610"/>
            <a:ext cx="381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Material auf der Website: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38FF5AA-69C3-4E08-9BF6-E8841E34B976}"/>
              </a:ext>
            </a:extLst>
          </p:cNvPr>
          <p:cNvSpPr txBox="1">
            <a:spLocks/>
          </p:cNvSpPr>
          <p:nvPr/>
        </p:nvSpPr>
        <p:spPr>
          <a:xfrm>
            <a:off x="538788" y="1415680"/>
            <a:ext cx="8496944" cy="532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None/>
            </a:pPr>
            <a:r>
              <a:rPr lang="de-DE" sz="1900" dirty="0">
                <a:solidFill>
                  <a:srgbClr val="DC005A"/>
                </a:solidFill>
                <a:latin typeface="Arial" panose="020B0604020202020204" pitchFamily="34" charset="0"/>
              </a:rPr>
              <a:t>Unter </a:t>
            </a:r>
            <a:r>
              <a:rPr lang="de-DE" sz="1900" dirty="0">
                <a:solidFill>
                  <a:srgbClr val="DC005A"/>
                </a:solidFill>
                <a:latin typeface="Arial" panose="020B0604020202020204" pitchFamily="34" charset="0"/>
                <a:hlinkClick r:id="rId2"/>
              </a:rPr>
              <a:t>www.kfd-muenster.de</a:t>
            </a:r>
            <a:r>
              <a:rPr lang="de-DE" sz="1900" dirty="0">
                <a:solidFill>
                  <a:srgbClr val="DC005A"/>
                </a:solidFill>
                <a:latin typeface="Arial" panose="020B0604020202020204" pitchFamily="34" charset="0"/>
              </a:rPr>
              <a:t> finden Sie folgende Materialien:</a:t>
            </a:r>
          </a:p>
          <a:p>
            <a:pPr marL="457200" lvl="2" indent="0">
              <a:buNone/>
            </a:pPr>
            <a:endParaRPr lang="de-DE" sz="1900" dirty="0">
              <a:solidFill>
                <a:srgbClr val="DC005A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3234D9-1926-6006-3AC2-82011C3F2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8" y="1920874"/>
            <a:ext cx="4730692" cy="36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725144" y="392610"/>
            <a:ext cx="4055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Ihre Fragen an mich heute: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38FF5AA-69C3-4E08-9BF6-E8841E34B976}"/>
              </a:ext>
            </a:extLst>
          </p:cNvPr>
          <p:cNvSpPr txBox="1">
            <a:spLocks/>
          </p:cNvSpPr>
          <p:nvPr/>
        </p:nvSpPr>
        <p:spPr>
          <a:xfrm>
            <a:off x="538788" y="1415680"/>
            <a:ext cx="8496944" cy="532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None/>
            </a:pPr>
            <a:endParaRPr lang="de-DE" sz="1900" dirty="0">
              <a:solidFill>
                <a:srgbClr val="DC005A"/>
              </a:solidFill>
              <a:latin typeface="Arial" panose="020B0604020202020204" pitchFamily="34" charset="0"/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B1C72E1E-36E0-26F4-5C9F-68A1061049EB}"/>
              </a:ext>
            </a:extLst>
          </p:cNvPr>
          <p:cNvSpPr/>
          <p:nvPr/>
        </p:nvSpPr>
        <p:spPr>
          <a:xfrm>
            <a:off x="869657" y="1415680"/>
            <a:ext cx="2159293" cy="16667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143B75F8-0066-E46E-EA98-4276DCE34948}"/>
              </a:ext>
            </a:extLst>
          </p:cNvPr>
          <p:cNvSpPr/>
          <p:nvPr/>
        </p:nvSpPr>
        <p:spPr>
          <a:xfrm>
            <a:off x="2488091" y="1915530"/>
            <a:ext cx="2159293" cy="16667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D5E8AA4D-6718-EBE6-AAB3-129EF021BF51}"/>
              </a:ext>
            </a:extLst>
          </p:cNvPr>
          <p:cNvSpPr/>
          <p:nvPr/>
        </p:nvSpPr>
        <p:spPr>
          <a:xfrm>
            <a:off x="4143477" y="2436497"/>
            <a:ext cx="2159293" cy="16667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962D9F-059F-E936-3397-C12E939E24B0}"/>
              </a:ext>
            </a:extLst>
          </p:cNvPr>
          <p:cNvSpPr txBox="1"/>
          <p:nvPr/>
        </p:nvSpPr>
        <p:spPr>
          <a:xfrm>
            <a:off x="869657" y="4852219"/>
            <a:ext cx="786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Und natürlich immer an Ihre kfd-Geschäftsstelle unter: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Tel. 0251-495 471</a:t>
            </a:r>
          </a:p>
          <a:p>
            <a:r>
              <a:rPr lang="de-DE" sz="2000" dirty="0">
                <a:solidFill>
                  <a:schemeClr val="bg1"/>
                </a:solidFill>
                <a:hlinkClick r:id="rId2"/>
              </a:rPr>
              <a:t>kfd@bistum-muenster.de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14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617584-D7C1-4CDE-AF52-5DC618BDB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9" r="-3970" b="8608"/>
          <a:stretch/>
        </p:blipFill>
        <p:spPr bwMode="auto">
          <a:xfrm>
            <a:off x="2838450" y="3585555"/>
            <a:ext cx="3068163" cy="18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E1AE408-D2F9-4DCE-87B7-81FBC9690BF4}"/>
              </a:ext>
            </a:extLst>
          </p:cNvPr>
          <p:cNvSpPr txBox="1"/>
          <p:nvPr/>
        </p:nvSpPr>
        <p:spPr>
          <a:xfrm>
            <a:off x="731520" y="1701730"/>
            <a:ext cx="801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07305"/>
                </a:solidFill>
                <a:latin typeface="Baguet Script" panose="00000500000000000000" pitchFamily="2" charset="0"/>
              </a:rPr>
              <a:t>Vielen Dank für Ihr Engagement!</a:t>
            </a:r>
          </a:p>
        </p:txBody>
      </p:sp>
    </p:spTree>
    <p:extLst>
      <p:ext uri="{BB962C8B-B14F-4D97-AF65-F5344CB8AC3E}">
        <p14:creationId xmlns:p14="http://schemas.microsoft.com/office/powerpoint/2010/main" val="205086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67F9A-C21C-4348-8B4B-5B0EF39E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Arial Nova Cond" panose="020B0506020202020204" pitchFamily="34" charset="0"/>
              </a:rPr>
              <a:t>Dezember 2022/verändert 16.3.23</a:t>
            </a:r>
            <a:endParaRPr lang="de-DE" dirty="0">
              <a:latin typeface="Arial Nova Cond" panose="020B0506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F99080-3673-4BF7-A957-1E1EE117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 Nova Cond" panose="020B0506020202020204" pitchFamily="34" charset="0"/>
              </a:rPr>
              <a:t>Beitragsanpassung 2024</a:t>
            </a:r>
            <a:endParaRPr lang="de-DE" dirty="0">
              <a:latin typeface="Arial Nova Cond" panose="020B0506020202020204" pitchFamily="34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E144FF3-06A6-4ACC-9BC2-60FB66279245}"/>
              </a:ext>
            </a:extLst>
          </p:cNvPr>
          <p:cNvSpPr txBox="1">
            <a:spLocks/>
          </p:cNvSpPr>
          <p:nvPr/>
        </p:nvSpPr>
        <p:spPr>
          <a:xfrm>
            <a:off x="342040" y="487266"/>
            <a:ext cx="7150586" cy="1095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800" b="1" dirty="0">
                <a:solidFill>
                  <a:schemeClr val="accent6"/>
                </a:solidFill>
                <a:latin typeface="Arial Nova Cond" panose="020B0506020202020204" pitchFamily="34" charset="0"/>
              </a:rPr>
              <a:t>			</a:t>
            </a:r>
            <a:r>
              <a:rPr lang="de-DE" sz="2800" dirty="0">
                <a:solidFill>
                  <a:schemeClr val="bg1"/>
                </a:solidFill>
                <a:latin typeface="+mj-lt"/>
              </a:rPr>
              <a:t>Warum tun wir das alles?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b="1" dirty="0">
              <a:solidFill>
                <a:schemeClr val="accent6"/>
              </a:solidFill>
              <a:latin typeface="Arial Nova Cond" panose="020B0506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b="1" dirty="0">
              <a:solidFill>
                <a:schemeClr val="accent6"/>
              </a:solidFill>
              <a:latin typeface="Arial Nova Cond" panose="020B0506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b="1" dirty="0">
              <a:latin typeface="Arial Nova Cond" panose="020B0506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2800" b="1" dirty="0">
              <a:latin typeface="Arial Nova Cond" panose="020B0506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b="1" dirty="0">
              <a:latin typeface="Arial Nova Cond" panose="020B0506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2800" b="1" dirty="0">
              <a:solidFill>
                <a:schemeClr val="accent6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BD554C-048D-439A-BE5D-C5D573BDC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9" y="1132022"/>
            <a:ext cx="5709116" cy="32113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B0587E8-8689-4A60-A6A7-9451025B9305}"/>
              </a:ext>
            </a:extLst>
          </p:cNvPr>
          <p:cNvSpPr txBox="1"/>
          <p:nvPr/>
        </p:nvSpPr>
        <p:spPr>
          <a:xfrm>
            <a:off x="259080" y="2831901"/>
            <a:ext cx="665655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3600" b="1" dirty="0">
                <a:solidFill>
                  <a:schemeClr val="accent6"/>
                </a:solidFill>
                <a:latin typeface="Baguet Script" panose="00000500000000000000" pitchFamily="2" charset="0"/>
              </a:rPr>
              <a:t>Zusammen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3600" b="1" dirty="0">
                <a:solidFill>
                  <a:schemeClr val="accent6"/>
                </a:solidFill>
                <a:latin typeface="Baguet Script" panose="00000500000000000000" pitchFamily="2" charset="0"/>
              </a:rPr>
              <a:t>für Frauen…</a:t>
            </a:r>
          </a:p>
          <a:p>
            <a:pPr marL="0" indent="0">
              <a:spcAft>
                <a:spcPts val="0"/>
              </a:spcAft>
              <a:buNone/>
            </a:pPr>
            <a:endParaRPr lang="de-DE" sz="2800" b="1" dirty="0">
              <a:solidFill>
                <a:schemeClr val="accent6"/>
              </a:solidFill>
              <a:latin typeface="Baguet Script" panose="00000500000000000000" pitchFamily="2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b="1" dirty="0">
                <a:solidFill>
                  <a:schemeClr val="accent6"/>
                </a:solidFill>
                <a:latin typeface="Baguet Script" panose="00000500000000000000" pitchFamily="2" charset="0"/>
              </a:rPr>
              <a:t>… auf allen Ebenen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b="1" dirty="0">
                <a:solidFill>
                  <a:schemeClr val="accent6"/>
                </a:solidFill>
                <a:latin typeface="Baguet Script" panose="00000500000000000000" pitchFamily="2" charset="0"/>
              </a:rPr>
              <a:t>… mit unterschiedlichen Aufgaben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800" b="1" dirty="0">
                <a:solidFill>
                  <a:schemeClr val="accent6"/>
                </a:solidFill>
                <a:latin typeface="Baguet Script" panose="00000500000000000000" pitchFamily="2" charset="0"/>
              </a:rPr>
              <a:t>… gemeinsam!!!</a:t>
            </a:r>
          </a:p>
        </p:txBody>
      </p:sp>
    </p:spTree>
    <p:extLst>
      <p:ext uri="{BB962C8B-B14F-4D97-AF65-F5344CB8AC3E}">
        <p14:creationId xmlns:p14="http://schemas.microsoft.com/office/powerpoint/2010/main" val="224911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F754A3-22A9-22BF-16C5-58A4C996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15012C-F199-22C5-628A-86F4DD23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1994A7-9CFC-9EE5-1072-FAFCDB42076F}"/>
              </a:ext>
            </a:extLst>
          </p:cNvPr>
          <p:cNvSpPr txBox="1"/>
          <p:nvPr/>
        </p:nvSpPr>
        <p:spPr>
          <a:xfrm>
            <a:off x="500332" y="5710687"/>
            <a:ext cx="50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E1BE3E6-B0F5-C93B-AEB3-8FEDD6454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3" y="1495424"/>
            <a:ext cx="8733964" cy="454031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0529744-896F-F2BB-C0AE-F3D46FC20DCC}"/>
              </a:ext>
            </a:extLst>
          </p:cNvPr>
          <p:cNvSpPr txBox="1"/>
          <p:nvPr/>
        </p:nvSpPr>
        <p:spPr>
          <a:xfrm>
            <a:off x="3893574" y="560439"/>
            <a:ext cx="494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Neue Seite in Präsentation! / 15.3.23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0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3F4EF64-10CA-5C7A-AB62-6E647023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1" y="1888681"/>
            <a:ext cx="6743700" cy="301942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EB55D7-42BD-409C-AE5F-F689D0B63B9D}"/>
              </a:ext>
            </a:extLst>
          </p:cNvPr>
          <p:cNvSpPr txBox="1"/>
          <p:nvPr/>
        </p:nvSpPr>
        <p:spPr>
          <a:xfrm>
            <a:off x="2057400" y="901399"/>
            <a:ext cx="6425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+mj-lt"/>
              </a:rPr>
              <a:t>Der neue Beitrag im Bistum Münster </a:t>
            </a:r>
            <a:r>
              <a:rPr lang="de-DE" sz="2800" dirty="0">
                <a:solidFill>
                  <a:schemeClr val="bg1"/>
                </a:solidFill>
                <a:highlight>
                  <a:srgbClr val="FFFF00"/>
                </a:highlight>
                <a:latin typeface="+mj-lt"/>
              </a:rPr>
              <a:t>Wichtige Korrektur DV 15.03.23 ab 1.1.24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F0E6AF-C26E-1E0E-149C-BEBC98B72817}"/>
              </a:ext>
            </a:extLst>
          </p:cNvPr>
          <p:cNvSpPr txBox="1"/>
          <p:nvPr/>
        </p:nvSpPr>
        <p:spPr>
          <a:xfrm>
            <a:off x="3392129" y="693174"/>
            <a:ext cx="504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703FAD-05F4-5C6F-082E-1CFF78956046}"/>
              </a:ext>
            </a:extLst>
          </p:cNvPr>
          <p:cNvSpPr txBox="1"/>
          <p:nvPr/>
        </p:nvSpPr>
        <p:spPr>
          <a:xfrm>
            <a:off x="689018" y="4889027"/>
            <a:ext cx="59182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FF00"/>
                </a:highlight>
              </a:rPr>
              <a:t>				</a:t>
            </a:r>
          </a:p>
          <a:p>
            <a:r>
              <a:rPr lang="de-DE" sz="2400" dirty="0">
                <a:solidFill>
                  <a:schemeClr val="bg1"/>
                </a:solidFill>
                <a:highlight>
                  <a:srgbClr val="FFFF00"/>
                </a:highlight>
              </a:rPr>
              <a:t>Beschluss auf der Diözesanversammlung</a:t>
            </a:r>
            <a:br>
              <a:rPr lang="de-DE" sz="24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de-DE" sz="2400" dirty="0">
                <a:solidFill>
                  <a:schemeClr val="bg1"/>
                </a:solidFill>
                <a:highlight>
                  <a:srgbClr val="FFFF00"/>
                </a:highlight>
              </a:rPr>
              <a:t> vom 15.03.23</a:t>
            </a:r>
            <a:br>
              <a:rPr lang="de-DE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br>
              <a:rPr lang="de-DE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endParaRPr lang="de-DE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93D1F0-D858-13CB-1676-BA47A65ED4A0}"/>
              </a:ext>
            </a:extLst>
          </p:cNvPr>
          <p:cNvSpPr txBox="1"/>
          <p:nvPr/>
        </p:nvSpPr>
        <p:spPr>
          <a:xfrm>
            <a:off x="7161818" y="4278085"/>
            <a:ext cx="17830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highlight>
                  <a:srgbClr val="FFFF00"/>
                </a:highlight>
              </a:rPr>
              <a:t>EUR 9,00/Orte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0ACE1E7-24D9-6A5E-FA89-513C68DBE83F}"/>
              </a:ext>
            </a:extLst>
          </p:cNvPr>
          <p:cNvSpPr txBox="1"/>
          <p:nvPr/>
        </p:nvSpPr>
        <p:spPr>
          <a:xfrm>
            <a:off x="6544597" y="4989018"/>
            <a:ext cx="20795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highlight>
                  <a:srgbClr val="FFFF00"/>
                </a:highlight>
              </a:rPr>
              <a:t>EUR 40,00</a:t>
            </a:r>
            <a:br>
              <a:rPr lang="de-DE" b="1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de-DE" b="1" dirty="0">
                <a:solidFill>
                  <a:schemeClr val="bg1"/>
                </a:solidFill>
                <a:highlight>
                  <a:srgbClr val="FFFF00"/>
                </a:highlight>
              </a:rPr>
              <a:t>EUR 3,33/Monat</a:t>
            </a:r>
            <a:endParaRPr lang="de-D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F869404-640F-7D1B-D536-B765F1BB8F6A}"/>
              </a:ext>
            </a:extLst>
          </p:cNvPr>
          <p:cNvCxnSpPr>
            <a:cxnSpLocks/>
          </p:cNvCxnSpPr>
          <p:nvPr/>
        </p:nvCxnSpPr>
        <p:spPr>
          <a:xfrm>
            <a:off x="6940591" y="4462751"/>
            <a:ext cx="221225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E398EBA-C99F-713D-9FB4-29730E76F4C6}"/>
              </a:ext>
            </a:extLst>
          </p:cNvPr>
          <p:cNvCxnSpPr/>
          <p:nvPr/>
        </p:nvCxnSpPr>
        <p:spPr>
          <a:xfrm>
            <a:off x="6940592" y="3880346"/>
            <a:ext cx="221225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D67F971-4504-985D-FA8D-953033F2F712}"/>
              </a:ext>
            </a:extLst>
          </p:cNvPr>
          <p:cNvSpPr txBox="1"/>
          <p:nvPr/>
        </p:nvSpPr>
        <p:spPr>
          <a:xfrm>
            <a:off x="7161817" y="3683631"/>
            <a:ext cx="17830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highlight>
                  <a:srgbClr val="FFFF00"/>
                </a:highlight>
              </a:rPr>
              <a:t>EUR 8,50/DV</a:t>
            </a:r>
          </a:p>
        </p:txBody>
      </p:sp>
    </p:spTree>
    <p:extLst>
      <p:ext uri="{BB962C8B-B14F-4D97-AF65-F5344CB8AC3E}">
        <p14:creationId xmlns:p14="http://schemas.microsoft.com/office/powerpoint/2010/main" val="77339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971869" y="108088"/>
            <a:ext cx="4976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Warum wird der Beitrag erhöht?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1CAD5-CBD8-42EB-825F-05A5E9B93D24}"/>
              </a:ext>
            </a:extLst>
          </p:cNvPr>
          <p:cNvSpPr txBox="1"/>
          <p:nvPr/>
        </p:nvSpPr>
        <p:spPr>
          <a:xfrm>
            <a:off x="194310" y="2474452"/>
            <a:ext cx="89496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Mindereinnahmen</a:t>
            </a:r>
            <a:b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</a:b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durch</a:t>
            </a:r>
            <a:b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</a:b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Mitgliederschwund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Kürzungen der Bistumszuweisungen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Kostensteigerungen bei Sachkosten </a:t>
            </a:r>
            <a:r>
              <a:rPr lang="de-DE" dirty="0">
                <a:solidFill>
                  <a:schemeClr val="accent6"/>
                </a:solidFill>
                <a:latin typeface="Arial Nova Cond" panose="020B0506020202020204" pitchFamily="34" charset="0"/>
              </a:rPr>
              <a:t>(Papier, Energie, Honorare, Tagungshäuser, Material, Porto etc.)</a:t>
            </a:r>
            <a:endParaRPr lang="de-DE" sz="2400" dirty="0">
              <a:solidFill>
                <a:schemeClr val="accent6"/>
              </a:solidFill>
              <a:latin typeface="Arial Nova Cond" panose="020B0506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Tariferhöhungen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Notwendige Ausgaben für Öffentlichkeitsarbeit und Digitalisierung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AA31A39-488C-4761-AF63-81E0AC7B7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904396"/>
              </p:ext>
            </p:extLst>
          </p:nvPr>
        </p:nvGraphicFramePr>
        <p:xfrm>
          <a:off x="3383280" y="1012366"/>
          <a:ext cx="5760720" cy="276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216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4851918" y="108088"/>
            <a:ext cx="409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Warum wird jetzt erhöht?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1CAD5-CBD8-42EB-825F-05A5E9B93D24}"/>
              </a:ext>
            </a:extLst>
          </p:cNvPr>
          <p:cNvSpPr txBox="1"/>
          <p:nvPr/>
        </p:nvSpPr>
        <p:spPr>
          <a:xfrm>
            <a:off x="699055" y="2134304"/>
            <a:ext cx="811433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</a:rPr>
              <a:t>Erhöhung des Beitragsanteils des Bundesverbandes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</a:rPr>
              <a:t>Intensive Diskussionen und Auseinandersetzung Ihrer Delegierten mit dem Thema auf drei Diözesanversammlungen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</a:rPr>
              <a:t>Entscheidung zwischen zwei Alternativen: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Erhöhung des Diözesananteils mit dem Bundesanteil 2024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Erhöhung Bundesanteil 2024, Erhöhung Diözesananteil 2026/2027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</a:rPr>
              <a:t>Ihre Delegierten entscheiden sich für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Alternative a.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5851615" y="108088"/>
            <a:ext cx="3096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Wie geht es weiter?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1CAD5-CBD8-42EB-825F-05A5E9B93D24}"/>
              </a:ext>
            </a:extLst>
          </p:cNvPr>
          <p:cNvSpPr txBox="1"/>
          <p:nvPr/>
        </p:nvSpPr>
        <p:spPr>
          <a:xfrm>
            <a:off x="699055" y="2134304"/>
            <a:ext cx="84449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Beitrag soll möglichst lange stabil gehalten werden.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Weitere Bemühungen um Kosteneinsparungen </a:t>
            </a:r>
            <a:r>
              <a:rPr lang="de-DE" sz="2000" i="1" dirty="0">
                <a:solidFill>
                  <a:schemeClr val="accent6"/>
                </a:solidFill>
                <a:latin typeface="Arial Nova Cond" panose="020B0506020202020204" pitchFamily="34" charset="0"/>
              </a:rPr>
              <a:t>(Personal in den letzten Jahren bereits reduziert)</a:t>
            </a:r>
            <a:endParaRPr lang="de-DE" sz="2400" i="1" dirty="0">
              <a:solidFill>
                <a:schemeClr val="accent6"/>
              </a:solidFill>
              <a:latin typeface="Arial Nova Cond" panose="020B0506020202020204" pitchFamily="34" charset="0"/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/>
                </a:solidFill>
                <a:latin typeface="Arial Nova Cond" panose="020B0506020202020204" pitchFamily="34" charset="0"/>
              </a:rPr>
              <a:t>kfd – mein starker Verband!</a:t>
            </a:r>
          </a:p>
          <a:p>
            <a:pPr lvl="1">
              <a:spcBef>
                <a:spcPts val="600"/>
              </a:spcBef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Öffentlich weiter sichtbar sein! (Öffentlichkeitsarbeit!)</a:t>
            </a:r>
          </a:p>
          <a:p>
            <a:pPr lvl="1">
              <a:spcBef>
                <a:spcPts val="600"/>
              </a:spcBef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Bildung für Frauen und (Groß-)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veranstaltungen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Arial Nova Cond" panose="020B0506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Lobbyarbeit für Frauen!!!</a:t>
            </a:r>
          </a:p>
          <a:p>
            <a:pPr lvl="1">
              <a:spcBef>
                <a:spcPts val="600"/>
              </a:spcBef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Netzwerke und Kooperation mit anderen Organisationen um Frauen zu stärken</a:t>
            </a:r>
          </a:p>
          <a:p>
            <a:pPr lvl="1">
              <a:spcBef>
                <a:spcPts val="600"/>
              </a:spcBef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 Nova Cond" panose="020B0506020202020204" pitchFamily="34" charset="0"/>
              </a:rPr>
              <a:t>Gemeinschaft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811057" y="108088"/>
            <a:ext cx="5137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Wofür wird das Geld ausgegeben?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1CAD5-CBD8-42EB-825F-05A5E9B93D24}"/>
              </a:ext>
            </a:extLst>
          </p:cNvPr>
          <p:cNvSpPr txBox="1"/>
          <p:nvPr/>
        </p:nvSpPr>
        <p:spPr>
          <a:xfrm>
            <a:off x="699055" y="2134304"/>
            <a:ext cx="844494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endParaRPr lang="de-DE" sz="2400" dirty="0">
              <a:solidFill>
                <a:schemeClr val="accent6"/>
              </a:solidFill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51E9F1C-DCFD-4431-8F3A-F5FF46885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128322"/>
              </p:ext>
            </p:extLst>
          </p:nvPr>
        </p:nvGraphicFramePr>
        <p:xfrm>
          <a:off x="0" y="2651760"/>
          <a:ext cx="8816340" cy="336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17C4941-2FBD-4D08-BF69-356FE76924DE}"/>
              </a:ext>
            </a:extLst>
          </p:cNvPr>
          <p:cNvSpPr txBox="1"/>
          <p:nvPr/>
        </p:nvSpPr>
        <p:spPr>
          <a:xfrm>
            <a:off x="183253" y="2109850"/>
            <a:ext cx="749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DC005A"/>
                </a:solidFill>
              </a:rPr>
              <a:t>Diözesanverband Münster                Bundesverband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D2B2B7-1947-424D-9274-83DFAC3C2D22}"/>
              </a:ext>
            </a:extLst>
          </p:cNvPr>
          <p:cNvSpPr txBox="1"/>
          <p:nvPr/>
        </p:nvSpPr>
        <p:spPr>
          <a:xfrm>
            <a:off x="6446520" y="2170567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Angaben in %</a:t>
            </a:r>
          </a:p>
        </p:txBody>
      </p:sp>
    </p:spTree>
    <p:extLst>
      <p:ext uri="{BB962C8B-B14F-4D97-AF65-F5344CB8AC3E}">
        <p14:creationId xmlns:p14="http://schemas.microsoft.com/office/powerpoint/2010/main" val="169996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6F0C2-350A-4DA1-B095-57D5FD7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Dezember 2022/verändert 16.3.23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1496E-952D-41FC-B302-B1068A63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Beitragsanpassung 2024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F5FEB03-6CDB-48E4-8592-5521B7095BD1}"/>
              </a:ext>
            </a:extLst>
          </p:cNvPr>
          <p:cNvSpPr txBox="1"/>
          <p:nvPr/>
        </p:nvSpPr>
        <p:spPr>
          <a:xfrm>
            <a:off x="3856068" y="108088"/>
            <a:ext cx="5092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>
                <a:solidFill>
                  <a:schemeClr val="tx2">
                    <a:lumMod val="25000"/>
                  </a:schemeClr>
                </a:solidFill>
              </a:rPr>
              <a:t>Wofür setzt der Verband sich ein?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1CAD5-CBD8-42EB-825F-05A5E9B93D24}"/>
              </a:ext>
            </a:extLst>
          </p:cNvPr>
          <p:cNvSpPr txBox="1"/>
          <p:nvPr/>
        </p:nvSpPr>
        <p:spPr>
          <a:xfrm>
            <a:off x="699055" y="2134304"/>
            <a:ext cx="844494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endParaRPr lang="de-DE" sz="2400" dirty="0">
              <a:solidFill>
                <a:schemeClr val="accent6"/>
              </a:solidFill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6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187BE9-6EA1-4BB8-8848-D403C49D9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23222" r="18176" b="21000"/>
          <a:stretch/>
        </p:blipFill>
        <p:spPr>
          <a:xfrm>
            <a:off x="1828799" y="1432560"/>
            <a:ext cx="4286251" cy="46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675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Rotv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0</TotalTime>
  <Words>574</Words>
  <Application>Microsoft Office PowerPoint</Application>
  <PresentationFormat>Bildschirmpräsentation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Arial Nova Cond</vt:lpstr>
      <vt:lpstr>Baguet Script</vt:lpstr>
      <vt:lpstr>Calibri</vt:lpstr>
      <vt:lpstr>Gill Sans MT</vt:lpstr>
      <vt:lpstr>Paket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Terbeck, Maria</dc:creator>
  <cp:lastModifiedBy>Pleger, Lena</cp:lastModifiedBy>
  <cp:revision>14</cp:revision>
  <dcterms:created xsi:type="dcterms:W3CDTF">2022-11-29T15:59:30Z</dcterms:created>
  <dcterms:modified xsi:type="dcterms:W3CDTF">2023-04-06T13:01:29Z</dcterms:modified>
</cp:coreProperties>
</file>